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412" r:id="rId2"/>
    <p:sldId id="399" r:id="rId3"/>
    <p:sldId id="398" r:id="rId4"/>
    <p:sldId id="416" r:id="rId5"/>
    <p:sldId id="418" r:id="rId6"/>
    <p:sldId id="400" r:id="rId7"/>
    <p:sldId id="417" r:id="rId8"/>
    <p:sldId id="419" r:id="rId9"/>
    <p:sldId id="420" r:id="rId10"/>
    <p:sldId id="421" r:id="rId11"/>
    <p:sldId id="422" r:id="rId12"/>
    <p:sldId id="415" r:id="rId13"/>
    <p:sldId id="423" r:id="rId14"/>
    <p:sldId id="408" r:id="rId15"/>
  </p:sldIdLst>
  <p:sldSz cx="9144000" cy="6858000" type="screen4x3"/>
  <p:notesSz cx="6797675" cy="9931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1F1E"/>
    <a:srgbClr val="652A2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05" autoAdjust="0"/>
    <p:restoredTop sz="94348" autoAdjust="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573" tIns="45786" rIns="91573" bIns="457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573" tIns="45786" rIns="91573" bIns="457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FC572F5-8043-4F88-BEF7-93EDDCB93964}" type="datetimeFigureOut">
              <a:rPr lang="ru-RU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3" tIns="45786" rIns="91573" bIns="4578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8052"/>
            <a:ext cx="5438775" cy="4468812"/>
          </a:xfrm>
          <a:prstGeom prst="rect">
            <a:avLst/>
          </a:prstGeom>
        </p:spPr>
        <p:txBody>
          <a:bodyPr vert="horz" lIns="91573" tIns="45786" rIns="91573" bIns="45786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2924"/>
            <a:ext cx="2946400" cy="496888"/>
          </a:xfrm>
          <a:prstGeom prst="rect">
            <a:avLst/>
          </a:prstGeom>
        </p:spPr>
        <p:txBody>
          <a:bodyPr vert="horz" lIns="91573" tIns="45786" rIns="91573" bIns="457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2924"/>
            <a:ext cx="2946400" cy="496888"/>
          </a:xfrm>
          <a:prstGeom prst="rect">
            <a:avLst/>
          </a:prstGeom>
        </p:spPr>
        <p:txBody>
          <a:bodyPr vert="horz" lIns="91573" tIns="45786" rIns="91573" bIns="457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DEF9F4-529F-4FE7-9F7F-5376BD4FA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82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DEF9F4-529F-4FE7-9F7F-5376BD4FA5C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015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5457C-BAA7-4FAC-981B-2CC052747D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1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5457C-BAA7-4FAC-981B-2CC052747D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5457C-BAA7-4FAC-981B-2CC052747D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90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5457C-BAA7-4FAC-981B-2CC052747D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237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5457C-BAA7-4FAC-981B-2CC052747D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691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5457C-BAA7-4FAC-981B-2CC052747D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33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5457C-BAA7-4FAC-981B-2CC052747D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51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5457C-BAA7-4FAC-981B-2CC052747D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49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5457C-BAA7-4FAC-981B-2CC052747D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0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11C42-3303-4CC5-8F2A-34B2EA0F357F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F6B68-3DD1-47A5-8BEF-2C6EEA142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DDACA-B7C0-4C4E-9454-1471CC761E2B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A4AA-6D82-4FE0-88BA-B7EB3A04F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BD662-15CC-4B9E-B66D-A4FEC2070877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20412-3C39-464C-9724-4F46176BA2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3B9C6-F371-4C81-B0D0-C07494760FA8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B9E20-1175-42FE-8C25-DA7881FF7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889F6-214A-441F-BF71-3735C572BB8C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02D5A-4401-468D-BE5C-725D08D1D0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A7F4F-E579-4C7D-820C-DB1743AB350B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D3EA9-27F6-4CAD-8423-D5F893091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79B5F-850C-4EAD-B942-F4698339D0AE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F03C-D314-443F-B582-9F43849E0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F2704-1A31-4B0E-9A51-2099282DD74F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EB8CF-9875-4FB0-8ADF-D06417A534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130A3-92CA-4056-B96E-136C4EE6719D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F6360-0930-436B-8A04-7997E1EF94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46F45-6598-41B7-AC72-AAD26B37EE93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27CB0-75D6-422F-BFDE-D15D21A2FE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4DFFB-96F3-4FEE-911D-499944FEB7A0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A076A-6873-4E86-BC06-971314BA38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E53FF9-8662-4F56-92C1-299BCA9BF5EA}" type="datetime1">
              <a:rPr lang="ru-RU" smtClean="0"/>
              <a:pPr>
                <a:defRPr/>
              </a:pPr>
              <a:t>26.07.2016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A553D1-CD3F-499B-9481-E15776DB1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6" name="Рисунок 5" descr="«Contemporary»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14"/>
            <a:ext cx="9144000" cy="64696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000125" y="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Дизайнерская коллекция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7715272" y="214313"/>
            <a:ext cx="1428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Серия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TextBox 41"/>
          <p:cNvSpPr txBox="1">
            <a:spLocks noChangeArrowheads="1"/>
          </p:cNvSpPr>
          <p:nvPr/>
        </p:nvSpPr>
        <p:spPr bwMode="auto">
          <a:xfrm>
            <a:off x="1000125" y="2143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Contemporary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285720" y="857232"/>
          <a:ext cx="39290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555"/>
                <a:gridCol w="22715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Терра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Terra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5" name="Line 2"/>
          <p:cNvSpPr/>
          <p:nvPr/>
        </p:nvSpPr>
        <p:spPr>
          <a:xfrm flipH="1">
            <a:off x="4570920" y="720"/>
            <a:ext cx="1800" cy="685800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072330" y="2709926"/>
          <a:ext cx="2000232" cy="183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522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Terra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.03.0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2204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7567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Д-3,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Д-3,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5873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«Слоновая кость»,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70181"/>
              </p:ext>
            </p:extLst>
          </p:nvPr>
        </p:nvGraphicFramePr>
        <p:xfrm>
          <a:off x="7072330" y="626059"/>
          <a:ext cx="2000232" cy="188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695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Terra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.02.0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69530"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859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Д-3,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Д-3,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6595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«Черно-серый»,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7072330" y="4771250"/>
          <a:ext cx="2000232" cy="18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3106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Terra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.04.0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1065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125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Д-3,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Д-3,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2561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«Коричневый»,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214282" y="5643578"/>
          <a:ext cx="41434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</a:rPr>
                        <a:t>Снаружи/внутри: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Д-3,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«Белый», цвет полотна и короба: муар «Белый»,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фурнитура: 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5" name="Рисунок 24" descr="ВН Стрим+(Stream)+2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3686" y="1214422"/>
            <a:ext cx="1944000" cy="4320000"/>
          </a:xfrm>
          <a:prstGeom prst="rect">
            <a:avLst/>
          </a:prstGeom>
        </p:spPr>
      </p:pic>
      <p:pic>
        <p:nvPicPr>
          <p:cNvPr id="26" name="Рисунок 25" descr="СН Стрим бел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214422"/>
            <a:ext cx="1944000" cy="4320000"/>
          </a:xfrm>
          <a:prstGeom prst="rect">
            <a:avLst/>
          </a:prstGeom>
        </p:spPr>
      </p:pic>
      <p:pic>
        <p:nvPicPr>
          <p:cNvPr id="27" name="Рисунок 26" descr="ВН 38 черно-серый_3509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642918"/>
            <a:ext cx="972000" cy="1944000"/>
          </a:xfrm>
          <a:prstGeom prst="rect">
            <a:avLst/>
          </a:prstGeom>
        </p:spPr>
      </p:pic>
      <p:pic>
        <p:nvPicPr>
          <p:cNvPr id="28" name="Рисунок 27" descr="ВН 39 слоновая кость_3566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714620"/>
            <a:ext cx="972000" cy="1944000"/>
          </a:xfrm>
          <a:prstGeom prst="rect">
            <a:avLst/>
          </a:prstGeom>
        </p:spPr>
      </p:pic>
      <p:pic>
        <p:nvPicPr>
          <p:cNvPr id="29" name="Рисунок 28" descr="СН 38 черно-серый_3509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642918"/>
            <a:ext cx="972000" cy="1944000"/>
          </a:xfrm>
          <a:prstGeom prst="rect">
            <a:avLst/>
          </a:prstGeom>
        </p:spPr>
      </p:pic>
      <p:pic>
        <p:nvPicPr>
          <p:cNvPr id="30" name="Рисунок 29" descr="СН 39 слоновая кость_3566.jpg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2714620"/>
            <a:ext cx="972000" cy="1944000"/>
          </a:xfrm>
          <a:prstGeom prst="rect">
            <a:avLst/>
          </a:prstGeom>
        </p:spPr>
      </p:pic>
      <p:pic>
        <p:nvPicPr>
          <p:cNvPr id="20" name="Рисунок 19" descr="ВН Терра коричневый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96699" y="4785266"/>
            <a:ext cx="972000" cy="1944000"/>
          </a:xfrm>
          <a:prstGeom prst="rect">
            <a:avLst/>
          </a:prstGeom>
        </p:spPr>
      </p:pic>
      <p:pic>
        <p:nvPicPr>
          <p:cNvPr id="22" name="Рисунок 21" descr="СН Терра  коричневый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52" y="4786322"/>
            <a:ext cx="972000" cy="19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000125" y="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Дизайнерская коллекция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7715272" y="214313"/>
            <a:ext cx="1428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Серия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TextBox 41"/>
          <p:cNvSpPr txBox="1">
            <a:spLocks noChangeArrowheads="1"/>
          </p:cNvSpPr>
          <p:nvPr/>
        </p:nvSpPr>
        <p:spPr bwMode="auto">
          <a:xfrm>
            <a:off x="1000125" y="2143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Contemporary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285720" y="857232"/>
          <a:ext cx="39290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555"/>
                <a:gridCol w="22715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Флора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Flora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5" name="Line 2"/>
          <p:cNvSpPr/>
          <p:nvPr/>
        </p:nvSpPr>
        <p:spPr>
          <a:xfrm flipH="1">
            <a:off x="4570920" y="720"/>
            <a:ext cx="1800" cy="685800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072330" y="2709926"/>
          <a:ext cx="2000232" cy="183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522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Flora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.03.0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2204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7567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Д-10,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Д-10,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5873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«Слоновая кость»,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072330" y="626059"/>
          <a:ext cx="2000232" cy="188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695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Flora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.02.0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69530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859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Д-10,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Д-10,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6595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«Черно-серый»,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7072330" y="4771250"/>
          <a:ext cx="2000232" cy="18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3106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Flora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.04.0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1065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125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Д-10,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Д-10,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2561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«Коричневый»,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214282" y="5643578"/>
          <a:ext cx="41434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</a:rPr>
                        <a:t>Снаружи/внутри: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Д-10,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«Белый», цвет полотна и короба: муар «Белый»,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фурнитура: 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0" name="Рисунок 19" descr="ВН краска Белый (2)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2248" y="1285860"/>
            <a:ext cx="1944000" cy="4320000"/>
          </a:xfrm>
          <a:prstGeom prst="rect">
            <a:avLst/>
          </a:prstGeom>
        </p:spPr>
      </p:pic>
      <p:pic>
        <p:nvPicPr>
          <p:cNvPr id="22" name="Рисунок 21" descr="СН краска Белый (3)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2" y="1285860"/>
            <a:ext cx="1944000" cy="4320000"/>
          </a:xfrm>
          <a:prstGeom prst="rect">
            <a:avLst/>
          </a:prstGeom>
        </p:spPr>
      </p:pic>
      <p:pic>
        <p:nvPicPr>
          <p:cNvPr id="23" name="Рисунок 22" descr="ВН 52 черно-серый_3505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6993" y="642918"/>
            <a:ext cx="972000" cy="1944000"/>
          </a:xfrm>
          <a:prstGeom prst="rect">
            <a:avLst/>
          </a:prstGeom>
        </p:spPr>
      </p:pic>
      <p:pic>
        <p:nvPicPr>
          <p:cNvPr id="33" name="Рисунок 32" descr="ВН 53 слоновая кость_3466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699446"/>
            <a:ext cx="972000" cy="1944000"/>
          </a:xfrm>
          <a:prstGeom prst="rect">
            <a:avLst/>
          </a:prstGeom>
        </p:spPr>
      </p:pic>
      <p:pic>
        <p:nvPicPr>
          <p:cNvPr id="34" name="Рисунок 33" descr="СН 52 черно-серый_3505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642918"/>
            <a:ext cx="972000" cy="1944000"/>
          </a:xfrm>
          <a:prstGeom prst="rect">
            <a:avLst/>
          </a:prstGeom>
        </p:spPr>
      </p:pic>
      <p:pic>
        <p:nvPicPr>
          <p:cNvPr id="35" name="Рисунок 34" descr="СН 53 слоновая кость_3466.jpg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2699446"/>
            <a:ext cx="972000" cy="1944000"/>
          </a:xfrm>
          <a:prstGeom prst="rect">
            <a:avLst/>
          </a:prstGeom>
        </p:spPr>
      </p:pic>
      <p:pic>
        <p:nvPicPr>
          <p:cNvPr id="25" name="Рисунок 24" descr="ВН краска коричневый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21435" y="4785266"/>
            <a:ext cx="972000" cy="1944000"/>
          </a:xfrm>
          <a:prstGeom prst="rect">
            <a:avLst/>
          </a:prstGeom>
        </p:spPr>
      </p:pic>
      <p:pic>
        <p:nvPicPr>
          <p:cNvPr id="26" name="Рисунок 25" descr="СН краска коричневый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52" y="4786322"/>
            <a:ext cx="972000" cy="19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000125" y="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Дизайнерская коллекция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7715272" y="214313"/>
            <a:ext cx="1428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Серия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TextBox 41"/>
          <p:cNvSpPr txBox="1">
            <a:spLocks noChangeArrowheads="1"/>
          </p:cNvSpPr>
          <p:nvPr/>
        </p:nvSpPr>
        <p:spPr bwMode="auto">
          <a:xfrm>
            <a:off x="1000125" y="2143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Contemporary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2031847" y="2660980"/>
            <a:ext cx="3058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Цветовые решения для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MDF-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панелей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857620" y="1000108"/>
          <a:ext cx="4857784" cy="388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710"/>
                <a:gridCol w="3068074"/>
              </a:tblGrid>
              <a:tr h="388926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Основные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цвета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Дополнительные цвета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11" descr="SteelTex-SteelLak-page-00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798882" y="1428736"/>
            <a:ext cx="1582219" cy="571504"/>
          </a:xfrm>
          <a:prstGeom prst="rect">
            <a:avLst/>
          </a:prstGeom>
        </p:spPr>
      </p:pic>
      <p:pic>
        <p:nvPicPr>
          <p:cNvPr id="19" name="Рисунок 18" descr="SteelTex-SteelLak-page-00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786182" y="3714752"/>
            <a:ext cx="1582219" cy="642942"/>
          </a:xfrm>
          <a:prstGeom prst="rect">
            <a:avLst/>
          </a:prstGeom>
        </p:spPr>
      </p:pic>
      <p:pic>
        <p:nvPicPr>
          <p:cNvPr id="14" name="Рисунок 13" descr="SteelTex-SteelLak-page-001.jpg"/>
          <p:cNvPicPr>
            <a:picLocks noChangeAspect="1"/>
          </p:cNvPicPr>
          <p:nvPr/>
        </p:nvPicPr>
        <p:blipFill>
          <a:blip r:embed="rId5" cstate="print"/>
          <a:srcRect l="6249" t="77193" r="71874" b="13967"/>
          <a:stretch>
            <a:fillRect/>
          </a:stretch>
        </p:blipFill>
        <p:spPr>
          <a:xfrm>
            <a:off x="5643570" y="2967034"/>
            <a:ext cx="1582219" cy="571504"/>
          </a:xfrm>
          <a:prstGeom prst="rect">
            <a:avLst/>
          </a:prstGeom>
        </p:spPr>
      </p:pic>
      <p:pic>
        <p:nvPicPr>
          <p:cNvPr id="15" name="Рисунок 14" descr="SteelTex-SteelLak-page-001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7276061" y="1428736"/>
            <a:ext cx="1582219" cy="571504"/>
          </a:xfrm>
          <a:prstGeom prst="rect">
            <a:avLst/>
          </a:prstGeom>
        </p:spPr>
      </p:pic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68634" y="2161389"/>
            <a:ext cx="1469371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68666" y="2972607"/>
            <a:ext cx="1469203" cy="57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Рисунок 19" descr="SteelTex-SteelLak-page-001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855503" y="2143116"/>
            <a:ext cx="1525712" cy="642942"/>
          </a:xfrm>
          <a:prstGeom prst="rect">
            <a:avLst/>
          </a:prstGeom>
        </p:spPr>
      </p:pic>
      <p:pic>
        <p:nvPicPr>
          <p:cNvPr id="21" name="Рисунок 20" descr="SteelTex-SteelLak-page-001.jpg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3786182" y="2928934"/>
            <a:ext cx="1582219" cy="642942"/>
          </a:xfrm>
          <a:prstGeom prst="rect">
            <a:avLst/>
          </a:prstGeom>
        </p:spPr>
      </p:pic>
      <p:pic>
        <p:nvPicPr>
          <p:cNvPr id="22" name="Рисунок 21" descr="SteelTex-SteelLak-page-001.jpg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>
          <a:xfrm>
            <a:off x="5725591" y="2155816"/>
            <a:ext cx="1525712" cy="571504"/>
          </a:xfrm>
          <a:prstGeom prst="rect">
            <a:avLst/>
          </a:prstGeom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36143" y="1428736"/>
            <a:ext cx="1469371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3811582" y="1968341"/>
            <a:ext cx="11721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Черно-серый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7021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6182" y="2732893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Коричневый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</a:t>
            </a:r>
            <a:r>
              <a:rPr lang="ru-RU" sz="800" dirty="0" smtClean="0">
                <a:latin typeface="+mn-lt"/>
                <a:cs typeface="KodchiangUPC" pitchFamily="18" charset="-34"/>
              </a:rPr>
              <a:t>8017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00949" y="3529344"/>
            <a:ext cx="8996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Белый 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9003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1582" y="4315162"/>
            <a:ext cx="12682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Слоновая кость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</a:t>
            </a:r>
            <a:r>
              <a:rPr lang="ru-RU" sz="800" dirty="0" smtClean="0">
                <a:latin typeface="+mn-lt"/>
                <a:cs typeface="KodchiangUPC" pitchFamily="18" charset="-34"/>
              </a:rPr>
              <a:t>9001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69490" y="1977535"/>
            <a:ext cx="9813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Марсала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</a:t>
            </a:r>
            <a:r>
              <a:rPr lang="ru-RU" sz="800" dirty="0" smtClean="0">
                <a:latin typeface="+mn-lt"/>
                <a:cs typeface="KodchiangUPC" pitchFamily="18" charset="-34"/>
              </a:rPr>
              <a:t>3032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82914" y="2733521"/>
            <a:ext cx="1059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Небесный 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</a:t>
            </a:r>
            <a:r>
              <a:rPr lang="ru-RU" sz="800" dirty="0" smtClean="0">
                <a:latin typeface="+mn-lt"/>
                <a:cs typeface="KodchiangUPC" pitchFamily="18" charset="-34"/>
              </a:rPr>
              <a:t>5024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72483" y="3526466"/>
            <a:ext cx="12073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Фисташковый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</a:t>
            </a:r>
            <a:r>
              <a:rPr lang="ru-RU" sz="800" dirty="0" smtClean="0">
                <a:latin typeface="+mn-lt"/>
                <a:cs typeface="KodchiangUPC" pitchFamily="18" charset="-34"/>
              </a:rPr>
              <a:t>6019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32151" y="1960701"/>
            <a:ext cx="9685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Серебро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</a:t>
            </a:r>
            <a:r>
              <a:rPr lang="ru-RU" sz="800" dirty="0" smtClean="0">
                <a:latin typeface="+mn-lt"/>
                <a:cs typeface="KodchiangUPC" pitchFamily="18" charset="-34"/>
              </a:rPr>
              <a:t>9023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29158" y="2703987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Серый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</a:t>
            </a:r>
            <a:r>
              <a:rPr lang="ru-RU" sz="800" dirty="0" smtClean="0">
                <a:latin typeface="+mn-lt"/>
                <a:cs typeface="KodchiangUPC" pitchFamily="18" charset="-34"/>
              </a:rPr>
              <a:t>7044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32151" y="3522845"/>
            <a:ext cx="10118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err="1" smtClean="0">
                <a:latin typeface="+mn-lt"/>
                <a:cs typeface="KodchiangUPC" pitchFamily="18" charset="-34"/>
              </a:rPr>
              <a:t>Капучино</a:t>
            </a:r>
            <a:r>
              <a:rPr lang="ru-RU" sz="800" dirty="0" smtClean="0">
                <a:latin typeface="+mn-lt"/>
                <a:cs typeface="KodchiangUPC" pitchFamily="18" charset="-34"/>
              </a:rPr>
              <a:t>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1019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72132" y="4146498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Calibri" pitchFamily="34" charset="0"/>
                <a:cs typeface="Calibri" pitchFamily="34" charset="0"/>
              </a:rPr>
              <a:t>Возможна окраска в любой цвет 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RAL</a:t>
            </a:r>
            <a:r>
              <a:rPr lang="ru-RU" sz="1000" dirty="0" smtClean="0">
                <a:latin typeface="Calibri" pitchFamily="34" charset="0"/>
                <a:cs typeface="Calibri" pitchFamily="34" charset="0"/>
              </a:rPr>
              <a:t> (цвет заказчика) по согласованию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142844" y="4642351"/>
          <a:ext cx="635798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617"/>
                <a:gridCol w="2598340"/>
                <a:gridCol w="2500330"/>
                <a:gridCol w="928695"/>
              </a:tblGrid>
              <a:tr h="235897">
                <a:tc gridSpan="4">
                  <a:txBody>
                    <a:bodyPr/>
                    <a:lstStyle/>
                    <a:p>
                      <a:r>
                        <a:rPr lang="ru-RU" sz="1000" dirty="0" smtClean="0"/>
                        <a:t>Сочетания цветов  отделки и полимера</a:t>
                      </a:r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190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Цвет отделки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Цвет полимера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Доплата, </a:t>
                      </a:r>
                      <a:r>
                        <a:rPr lang="ru-RU" sz="1000" b="1" dirty="0" err="1" smtClean="0"/>
                        <a:t>у.е</a:t>
                      </a:r>
                      <a:r>
                        <a:rPr lang="ru-RU" sz="1000" b="1" dirty="0" smtClean="0"/>
                        <a:t>.</a:t>
                      </a:r>
                      <a:endParaRPr lang="ru-RU" sz="1000" b="1" dirty="0"/>
                    </a:p>
                  </a:txBody>
                  <a:tcPr/>
                </a:tc>
              </a:tr>
              <a:tr h="23319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Основной или дополнительный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Основной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Нет</a:t>
                      </a:r>
                      <a:endParaRPr lang="ru-RU" sz="1000" dirty="0"/>
                    </a:p>
                  </a:txBody>
                  <a:tcPr/>
                </a:tc>
              </a:tr>
              <a:tr h="23319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Основной или дополнительный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  <a:cs typeface="Times New Roman"/>
                        </a:rPr>
                        <a:t>Цвет заказчика по согласованию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+50</a:t>
                      </a:r>
                      <a:endParaRPr lang="ru-RU" sz="1000" dirty="0"/>
                    </a:p>
                  </a:txBody>
                  <a:tcPr/>
                </a:tc>
              </a:tr>
              <a:tr h="23319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  <a:cs typeface="Times New Roman"/>
                        </a:rPr>
                        <a:t>Цвет заказчика по согласованию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Основной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+50</a:t>
                      </a:r>
                      <a:endParaRPr lang="ru-RU" sz="1000" dirty="0"/>
                    </a:p>
                  </a:txBody>
                  <a:tcPr/>
                </a:tc>
              </a:tr>
              <a:tr h="23726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  <a:cs typeface="Times New Roman"/>
                        </a:rPr>
                        <a:t>Цвет заказчика по согласованию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  <a:ea typeface="Calibri"/>
                          <a:cs typeface="Times New Roman"/>
                        </a:rPr>
                        <a:t>Цвет заказчика по согласованию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+100</a:t>
                      </a:r>
                      <a:endParaRPr lang="ru-RU" sz="1000" dirty="0"/>
                    </a:p>
                  </a:txBody>
                  <a:tcPr/>
                </a:tc>
              </a:tr>
              <a:tr h="233190">
                <a:tc gridSpan="3">
                  <a:txBody>
                    <a:bodyPr/>
                    <a:lstStyle/>
                    <a:p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При заказе панелей разных цветов снаружи и внутри </a:t>
                      </a:r>
                      <a:r>
                        <a:rPr kumimoji="0" lang="ru-RU" sz="1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рекомендуется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заказ коробки в 2х цветах</a:t>
                      </a:r>
                      <a:endParaRPr lang="ru-RU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+60 </a:t>
                      </a:r>
                      <a:endParaRPr lang="ru-RU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77017">
                <a:tc gridSpan="3">
                  <a:txBody>
                    <a:bodyPr/>
                    <a:lstStyle/>
                    <a:p>
                      <a:r>
                        <a:rPr kumimoji="0" lang="ru-RU" sz="1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Снаружи на петли могут быть установлены декоративные накладки в цвет фурнитуры </a:t>
                      </a:r>
                    </a:p>
                    <a:p>
                      <a:r>
                        <a:rPr kumimoji="0" lang="ru-RU" sz="1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(доступны </a:t>
                      </a:r>
                      <a:r>
                        <a:rPr kumimoji="0" lang="ru-RU" sz="1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 заказу с 15.06.2016 </a:t>
                      </a:r>
                      <a:r>
                        <a:rPr kumimoji="0" lang="ru-RU" sz="10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г.)</a:t>
                      </a:r>
                      <a:endParaRPr lang="ru-RU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+15</a:t>
                      </a:r>
                      <a:endParaRPr lang="ru-RU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 rot="16200000">
            <a:off x="-1153621" y="2522889"/>
            <a:ext cx="304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alibri" pitchFamily="34" charset="0"/>
                <a:cs typeface="Calibri" pitchFamily="34" charset="0"/>
              </a:rPr>
              <a:t>Основные цвета полимерных красок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14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1400" dirty="0" smtClean="0">
                <a:latin typeface="Calibri" pitchFamily="34" charset="0"/>
                <a:cs typeface="Calibri" pitchFamily="34" charset="0"/>
              </a:rPr>
              <a:t>по металлу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" name="Рисунок 37" descr="SteelTex-SteelLak-page-00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71472" y="3714752"/>
            <a:ext cx="1857388" cy="642942"/>
          </a:xfrm>
          <a:prstGeom prst="rect">
            <a:avLst/>
          </a:prstGeom>
        </p:spPr>
      </p:pic>
      <p:pic>
        <p:nvPicPr>
          <p:cNvPr id="39" name="Рисунок 38" descr="SteelTex-SteelLak-page-001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630209" y="2290754"/>
            <a:ext cx="1791053" cy="642942"/>
          </a:xfrm>
          <a:prstGeom prst="rect">
            <a:avLst/>
          </a:prstGeom>
        </p:spPr>
      </p:pic>
      <p:pic>
        <p:nvPicPr>
          <p:cNvPr id="40" name="Рисунок 39" descr="SteelTex-SteelLak-page-001.jpg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571472" y="2992434"/>
            <a:ext cx="1857388" cy="642942"/>
          </a:xfrm>
          <a:prstGeom prst="rect">
            <a:avLst/>
          </a:prstGeom>
        </p:spPr>
      </p:pic>
      <p:pic>
        <p:nvPicPr>
          <p:cNvPr id="42" name="Рисунок 41" descr="DSC_4153.jpg"/>
          <p:cNvPicPr>
            <a:picLocks noChangeAspect="1"/>
          </p:cNvPicPr>
          <p:nvPr/>
        </p:nvPicPr>
        <p:blipFill>
          <a:blip r:embed="rId13"/>
          <a:srcRect l="48440" t="89584" r="46878"/>
          <a:stretch>
            <a:fillRect/>
          </a:stretch>
        </p:blipFill>
        <p:spPr>
          <a:xfrm>
            <a:off x="630210" y="1000108"/>
            <a:ext cx="1772544" cy="571504"/>
          </a:xfrm>
          <a:prstGeom prst="rect">
            <a:avLst/>
          </a:prstGeom>
        </p:spPr>
      </p:pic>
      <p:pic>
        <p:nvPicPr>
          <p:cNvPr id="43" name="Рисунок 42" descr="СН краска черно-серый1.jpg"/>
          <p:cNvPicPr>
            <a:picLocks noChangeAspect="1"/>
          </p:cNvPicPr>
          <p:nvPr/>
        </p:nvPicPr>
        <p:blipFill>
          <a:blip r:embed="rId14" cstate="print"/>
          <a:srcRect l="25740" t="4166" r="23535" b="88542"/>
          <a:stretch>
            <a:fillRect/>
          </a:stretch>
        </p:blipFill>
        <p:spPr>
          <a:xfrm>
            <a:off x="642910" y="1689088"/>
            <a:ext cx="1754200" cy="50006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96872" y="2135806"/>
            <a:ext cx="12554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Муар антрацит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70</a:t>
            </a:r>
            <a:r>
              <a:rPr lang="ru-RU" sz="800" dirty="0" smtClean="0">
                <a:latin typeface="+mn-lt"/>
                <a:cs typeface="KodchiangUPC" pitchFamily="18" charset="-34"/>
              </a:rPr>
              <a:t>16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1472" y="2849558"/>
            <a:ext cx="13965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Муар коричневый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</a:t>
            </a:r>
            <a:r>
              <a:rPr lang="ru-RU" sz="800" dirty="0" smtClean="0">
                <a:latin typeface="+mn-lt"/>
                <a:cs typeface="KodchiangUPC" pitchFamily="18" charset="-34"/>
              </a:rPr>
              <a:t>8019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6239" y="3582509"/>
            <a:ext cx="11384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Муар белый</a:t>
            </a:r>
            <a:r>
              <a:rPr lang="en-US" sz="800" dirty="0" smtClean="0">
                <a:latin typeface="+mn-lt"/>
                <a:cs typeface="KodchiangUPC" pitchFamily="18" charset="-34"/>
              </a:rPr>
              <a:t> RAL 9003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2110" y="4368327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Муар слоновая кость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1013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9410" y="1512874"/>
            <a:ext cx="1210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n-lt"/>
                <a:cs typeface="KodchiangUPC" pitchFamily="18" charset="-34"/>
              </a:rPr>
              <a:t>Муар черный </a:t>
            </a:r>
            <a:r>
              <a:rPr lang="en-US" sz="800" dirty="0" smtClean="0">
                <a:latin typeface="+mn-lt"/>
                <a:cs typeface="KodchiangUPC" pitchFamily="18" charset="-34"/>
              </a:rPr>
              <a:t>RAL </a:t>
            </a:r>
            <a:r>
              <a:rPr lang="ru-RU" sz="800" dirty="0" smtClean="0">
                <a:latin typeface="+mn-lt"/>
                <a:cs typeface="KodchiangUPC" pitchFamily="18" charset="-34"/>
              </a:rPr>
              <a:t> 9005</a:t>
            </a:r>
            <a:endParaRPr lang="ru-RU" sz="800" dirty="0">
              <a:latin typeface="+mn-lt"/>
              <a:cs typeface="KodchiangUPC" pitchFamily="18" charset="-34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0" y="457042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108318" y="571480"/>
            <a:ext cx="474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Информация для индивидуального заказа</a:t>
            </a:r>
            <a:endParaRPr lang="ru-RU" dirty="0"/>
          </a:p>
        </p:txBody>
      </p:sp>
      <p:pic>
        <p:nvPicPr>
          <p:cNvPr id="51" name="Рисунок 50" descr="DSC_4131.jpg"/>
          <p:cNvPicPr>
            <a:picLocks noChangeAspect="1"/>
          </p:cNvPicPr>
          <p:nvPr/>
        </p:nvPicPr>
        <p:blipFill>
          <a:blip r:embed="rId15" cstate="print"/>
          <a:srcRect l="11718" t="20703" r="10156" b="27734"/>
          <a:stretch>
            <a:fillRect/>
          </a:stretch>
        </p:blipFill>
        <p:spPr>
          <a:xfrm>
            <a:off x="6948934" y="5857892"/>
            <a:ext cx="1623594" cy="714380"/>
          </a:xfrm>
          <a:prstGeom prst="rect">
            <a:avLst/>
          </a:prstGeom>
        </p:spPr>
      </p:pic>
      <p:pic>
        <p:nvPicPr>
          <p:cNvPr id="52" name="Рисунок 51" descr="DSC_4134.jpg"/>
          <p:cNvPicPr>
            <a:picLocks noChangeAspect="1"/>
          </p:cNvPicPr>
          <p:nvPr/>
        </p:nvPicPr>
        <p:blipFill>
          <a:blip r:embed="rId16" cstate="print"/>
          <a:srcRect l="5391" t="13560" r="7109" b="21995"/>
          <a:stretch>
            <a:fillRect/>
          </a:stretch>
        </p:blipFill>
        <p:spPr>
          <a:xfrm>
            <a:off x="6948934" y="4921260"/>
            <a:ext cx="1616377" cy="79375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715140" y="4643446"/>
            <a:ext cx="2209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Calibri" pitchFamily="34" charset="0"/>
                <a:cs typeface="Calibri" pitchFamily="34" charset="0"/>
              </a:rPr>
              <a:t>Накладки на петли в цвет фурнитуры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5" name="Рисунок 4" descr="SteelTex-SteelLak-page-001.jpg"/>
          <p:cNvPicPr>
            <a:picLocks noChangeAspect="1"/>
          </p:cNvPicPr>
          <p:nvPr/>
        </p:nvPicPr>
        <p:blipFill>
          <a:blip r:embed="rId2" cstate="print"/>
          <a:srcRect l="30469" t="10437" r="4685" b="28442"/>
          <a:stretch>
            <a:fillRect/>
          </a:stretch>
        </p:blipFill>
        <p:spPr>
          <a:xfrm>
            <a:off x="285720" y="642918"/>
            <a:ext cx="8361978" cy="55721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Таблица 32"/>
          <p:cNvGraphicFramePr>
            <a:graphicFrameLocks noGrp="1"/>
          </p:cNvGraphicFramePr>
          <p:nvPr/>
        </p:nvGraphicFramePr>
        <p:xfrm>
          <a:off x="0" y="71414"/>
          <a:ext cx="9144000" cy="6788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31"/>
                <a:gridCol w="357191"/>
                <a:gridCol w="142876"/>
                <a:gridCol w="5715040"/>
                <a:gridCol w="928662"/>
              </a:tblGrid>
              <a:tr h="23111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Характеристики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Серия 100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11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Категория по сопротивлению взлому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ru-RU" sz="8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0714">
                <a:tc>
                  <a:txBody>
                    <a:bodyPr/>
                    <a:lstStyle/>
                    <a:p>
                      <a:r>
                        <a:rPr lang="ru-RU" sz="800" b="1" dirty="0" err="1" smtClean="0">
                          <a:latin typeface="Calibri" pitchFamily="34" charset="0"/>
                          <a:cs typeface="Calibri" pitchFamily="34" charset="0"/>
                        </a:rPr>
                        <a:t>Шумоизоляция</a:t>
                      </a:r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,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800" b="1" baseline="0" dirty="0" err="1" smtClean="0">
                          <a:latin typeface="Calibri" pitchFamily="34" charset="0"/>
                          <a:cs typeface="Calibri" pitchFamily="34" charset="0"/>
                        </a:rPr>
                        <a:t>дБа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 (расчетный)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45</a:t>
                      </a:r>
                      <a:endParaRPr lang="ru-RU" sz="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Количество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 циклов открывания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более 300 000</a:t>
                      </a:r>
                      <a:endParaRPr lang="ru-RU" sz="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650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Гарантийные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 обязательства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24 мес.</a:t>
                      </a:r>
                      <a:endParaRPr lang="ru-RU" sz="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11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Размерный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 ряд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Однопольные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, глухие  (шаг </a:t>
                      </a:r>
                      <a:r>
                        <a:rPr lang="ru-RU" sz="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р-ров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20мм): Ширина от 800 до 1080мм. Высота от 2000 до 2380 мм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51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Вес двери, кг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До 120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838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Направление открывания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наружное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069">
                <a:tc gridSpan="5"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Конструкция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57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Петли, </a:t>
                      </a:r>
                      <a:r>
                        <a:rPr lang="en-US" sz="800" b="1" dirty="0" smtClean="0"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, мм/ количество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22 (упорные петли с самоцентрирующимся элементом)/2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8819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Уплотнитель/количество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 контуров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Немецкая система уплотнения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с</a:t>
                      </a:r>
                      <a:r>
                        <a:rPr lang="en-US" sz="800" dirty="0" err="1" smtClean="0">
                          <a:latin typeface="Calibri" pitchFamily="34" charset="0"/>
                          <a:cs typeface="Calibri" pitchFamily="34" charset="0"/>
                        </a:rPr>
                        <a:t>hlegel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 (Q-Lon)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/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4 контура</a:t>
                      </a:r>
                    </a:p>
                    <a:p>
                      <a:pPr algn="ctr"/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3 контура уплотнения на коробе + 1 контур на полотне</a:t>
                      </a:r>
                      <a:endParaRPr lang="ru-RU" sz="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150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Утепление полотна и коробки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Минеральная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вата </a:t>
                      </a:r>
                      <a:r>
                        <a:rPr lang="en-US" sz="8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Knauf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, 100 мм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Толщина металла (полотно/коробка)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1,5/1,5 мм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268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Покрытие металла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полимерное покрытие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«Муар» ( «Черный», «Коричневый» </a:t>
                      </a:r>
                      <a:r>
                        <a:rPr lang="en-US" sz="800" baseline="0" dirty="0" smtClean="0">
                          <a:latin typeface="Calibri" pitchFamily="34" charset="0"/>
                          <a:cs typeface="Calibri" pitchFamily="34" charset="0"/>
                        </a:rPr>
                        <a:t>RAL 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8019, «Белый»</a:t>
                      </a:r>
                      <a:r>
                        <a:rPr lang="en-US" sz="800" baseline="0" dirty="0" smtClean="0">
                          <a:latin typeface="Calibri" pitchFamily="34" charset="0"/>
                          <a:cs typeface="Calibri" pitchFamily="34" charset="0"/>
                        </a:rPr>
                        <a:t> RAL 9003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, «Слоновая кость» </a:t>
                      </a:r>
                      <a:r>
                        <a:rPr lang="en-US" sz="800" baseline="0" dirty="0" smtClean="0">
                          <a:latin typeface="Calibri" pitchFamily="34" charset="0"/>
                          <a:cs typeface="Calibri" pitchFamily="34" charset="0"/>
                        </a:rPr>
                        <a:t>RAL 1013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, «Антрацит» </a:t>
                      </a:r>
                      <a:r>
                        <a:rPr lang="en-US" sz="800" baseline="0" dirty="0" smtClean="0">
                          <a:latin typeface="Calibri" pitchFamily="34" charset="0"/>
                          <a:cs typeface="Calibri" pitchFamily="34" charset="0"/>
                        </a:rPr>
                        <a:t>RAL 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7016)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Возможен заказ коробки снаружи и внутри в разных цветах (не более 2). Окраска двери в цвет заказчика по согласованию (см.стр.12).</a:t>
                      </a:r>
                      <a:endParaRPr lang="ru-RU" sz="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810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Толщина полотна, мм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  <a:endParaRPr lang="ru-RU" sz="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11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Толщина коробки, мм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121</a:t>
                      </a:r>
                      <a:endParaRPr lang="ru-RU" sz="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114">
                <a:tc>
                  <a:txBody>
                    <a:bodyPr/>
                    <a:lstStyle/>
                    <a:p>
                      <a:r>
                        <a:rPr lang="ru-RU" sz="800" b="1" dirty="0" err="1" smtClean="0">
                          <a:latin typeface="Calibri" pitchFamily="34" charset="0"/>
                          <a:cs typeface="Calibri" pitchFamily="34" charset="0"/>
                        </a:rPr>
                        <a:t>Противосъемные</a:t>
                      </a:r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 ригели (</a:t>
                      </a:r>
                      <a:r>
                        <a:rPr lang="ru-RU" sz="800" b="1" dirty="0" err="1" smtClean="0">
                          <a:latin typeface="Calibri" pitchFamily="34" charset="0"/>
                          <a:cs typeface="Calibri" pitchFamily="34" charset="0"/>
                        </a:rPr>
                        <a:t>антисрезы</a:t>
                      </a:r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416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Регулятор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 притвора (линейный)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да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114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Наличник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металлический П-65 + МДФ </a:t>
                      </a:r>
                      <a:r>
                        <a:rPr lang="ru-RU" sz="800" dirty="0" err="1" smtClean="0">
                          <a:latin typeface="Calibri" pitchFamily="34" charset="0"/>
                          <a:cs typeface="Calibri" pitchFamily="34" charset="0"/>
                        </a:rPr>
                        <a:t>SteelLak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 16х90 мм</a:t>
                      </a:r>
                      <a:r>
                        <a:rPr lang="en-US" sz="800" baseline="0" dirty="0" smtClean="0"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стыковка вертикальная)</a:t>
                      </a:r>
                      <a:endParaRPr lang="ru-RU" sz="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8130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Особенности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latin typeface="Calibri" pitchFamily="34" charset="0"/>
                          <a:cs typeface="Calibri" pitchFamily="34" charset="0"/>
                        </a:rPr>
                        <a:t>Безмолдинговая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 конструкция крепления дверных панелей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Отсутствие ответной планки замка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Минимизированное расстояние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между наружной дверной панелью и наличником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Возможен заказ коробки снаружи и внутри в разных цветах (не более 2) (см.стр.12)</a:t>
                      </a:r>
                      <a:endParaRPr lang="ru-RU" sz="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311">
                <a:tc gridSpan="5"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Отделка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702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Отделка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 снаружи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Влагостойкий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МДФ 16 мм, покрытие </a:t>
                      </a:r>
                      <a:r>
                        <a:rPr lang="en-US" sz="800" dirty="0" err="1" smtClean="0">
                          <a:latin typeface="Calibri" pitchFamily="34" charset="0"/>
                          <a:cs typeface="Calibri" pitchFamily="34" charset="0"/>
                        </a:rPr>
                        <a:t>SteelLak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, возможна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окраска в любой цвет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RAL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 по согласованию 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(см.стр.12)</a:t>
                      </a:r>
                      <a:endParaRPr lang="ru-RU" sz="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Отделка 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внутри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endParaRPr lang="ru-RU" sz="80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Влагостойкий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МДФ 16 мм, покрытие </a:t>
                      </a:r>
                      <a:r>
                        <a:rPr lang="en-US" sz="800" dirty="0" err="1" smtClean="0">
                          <a:latin typeface="Calibri" pitchFamily="34" charset="0"/>
                          <a:cs typeface="Calibri" pitchFamily="34" charset="0"/>
                        </a:rPr>
                        <a:t>SteelLak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,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возможна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окраска в любой цвет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RAL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 по согласованию 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(см.стр.12)</a:t>
                      </a:r>
                      <a:endParaRPr lang="ru-RU" sz="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311">
                <a:tc gridSpan="4"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Фурнитура и замки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Код для заказа:</a:t>
                      </a:r>
                      <a:endParaRPr lang="ru-RU" sz="800" b="1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358819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Комбинация замков</a:t>
                      </a:r>
                      <a:r>
                        <a:rPr lang="ru-RU" sz="800" b="1" baseline="0" dirty="0" smtClean="0">
                          <a:latin typeface="Calibri" pitchFamily="34" charset="0"/>
                          <a:cs typeface="Calibri" pitchFamily="34" charset="0"/>
                        </a:rPr>
                        <a:t> и фурнитуры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0" marR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 smtClean="0">
                          <a:latin typeface="Calibri" pitchFamily="34" charset="0"/>
                          <a:cs typeface="Calibri" pitchFamily="34" charset="0"/>
                        </a:rPr>
                        <a:t>Securemme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 2410 + </a:t>
                      </a:r>
                      <a:r>
                        <a:rPr lang="en-US" sz="800" dirty="0" err="1" smtClean="0">
                          <a:latin typeface="Calibri" pitchFamily="34" charset="0"/>
                          <a:cs typeface="Calibri" pitchFamily="34" charset="0"/>
                        </a:rPr>
                        <a:t>Securemme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 2600 (</a:t>
                      </a:r>
                      <a:r>
                        <a:rPr lang="en-US" sz="800" dirty="0" err="1" smtClean="0">
                          <a:latin typeface="Calibri" pitchFamily="34" charset="0"/>
                          <a:cs typeface="Calibri" pitchFamily="34" charset="0"/>
                        </a:rPr>
                        <a:t>Securemmee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ПР) (Италия)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броня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CRIT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+ Н/З,</a:t>
                      </a:r>
                      <a:r>
                        <a:rPr lang="ru-RU" sz="800" baseline="0" dirty="0" smtClean="0">
                          <a:latin typeface="Calibri" pitchFamily="34" charset="0"/>
                          <a:cs typeface="Calibri" pitchFamily="34" charset="0"/>
                        </a:rPr>
                        <a:t> н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акладки на </a:t>
                      </a:r>
                      <a:r>
                        <a:rPr lang="ru-RU" sz="800" dirty="0" err="1" smtClean="0">
                          <a:latin typeface="Calibri" pitchFamily="34" charset="0"/>
                          <a:cs typeface="Calibri" pitchFamily="34" charset="0"/>
                        </a:rPr>
                        <a:t>сувальду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 со шторкой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CRIT.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 Ручки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(Германия, латунь) комплект «</a:t>
                      </a:r>
                      <a:r>
                        <a:rPr lang="ru-RU" sz="800" dirty="0" err="1" smtClean="0">
                          <a:latin typeface="Calibri" pitchFamily="34" charset="0"/>
                          <a:cs typeface="Calibri" pitchFamily="34" charset="0"/>
                        </a:rPr>
                        <a:t>Хром-Премиум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06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r>
                        <a:rPr lang="en-US" sz="800" dirty="0" err="1" smtClean="0">
                          <a:latin typeface="Calibri" pitchFamily="34" charset="0"/>
                          <a:cs typeface="Calibri" pitchFamily="34" charset="0"/>
                        </a:rPr>
                        <a:t>HvCh</a:t>
                      </a:r>
                      <a:endParaRPr lang="ru-RU" sz="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  <a:tr h="125120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Calibri" pitchFamily="34" charset="0"/>
                          <a:cs typeface="Calibri" pitchFamily="34" charset="0"/>
                        </a:rPr>
                        <a:t>Дополнительный комплект фурнитуры</a:t>
                      </a:r>
                      <a:endParaRPr lang="ru-RU" sz="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+20 .е.</a:t>
                      </a:r>
                      <a:endParaRPr lang="ru-RU" sz="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комплект "</a:t>
                      </a:r>
                      <a:r>
                        <a:rPr lang="ru-RU" sz="800" dirty="0" err="1" smtClean="0">
                          <a:latin typeface="Calibri" pitchFamily="34" charset="0"/>
                          <a:cs typeface="Calibri" pitchFamily="34" charset="0"/>
                        </a:rPr>
                        <a:t>Золото-Премиум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» ручки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OPPE (Германия, материал - латунь), накладки на </a:t>
                      </a:r>
                      <a:r>
                        <a:rPr lang="ru-RU" sz="800" dirty="0" err="1" smtClean="0">
                          <a:latin typeface="Calibri" pitchFamily="34" charset="0"/>
                          <a:cs typeface="Calibri" pitchFamily="34" charset="0"/>
                        </a:rPr>
                        <a:t>сувальду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800" dirty="0" err="1" smtClean="0">
                          <a:latin typeface="Calibri" pitchFamily="34" charset="0"/>
                          <a:cs typeface="Calibri" pitchFamily="34" charset="0"/>
                        </a:rPr>
                        <a:t>Crit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06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r>
                        <a:rPr lang="en-US" sz="800" dirty="0" err="1" smtClean="0">
                          <a:latin typeface="Calibri" pitchFamily="34" charset="0"/>
                          <a:cs typeface="Calibri" pitchFamily="34" charset="0"/>
                        </a:rPr>
                        <a:t>HvG</a:t>
                      </a:r>
                      <a:endParaRPr lang="ru-RU" sz="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" descr="1 (2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6275"/>
            <a:ext cx="4832350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4" descr="2 (2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150" y="881063"/>
            <a:ext cx="45148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43702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71802" y="1500174"/>
            <a:ext cx="29690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Серия 100</a:t>
            </a:r>
          </a:p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Дизайнерская коллекция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600" dirty="0" smtClean="0">
                <a:latin typeface="Calibri" pitchFamily="34" charset="0"/>
                <a:cs typeface="Calibri" pitchFamily="34" charset="0"/>
              </a:rPr>
              <a:t>Contemporary</a:t>
            </a:r>
            <a:endParaRPr lang="ru-RU" sz="3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57620" y="3357562"/>
          <a:ext cx="1643074" cy="19637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14446"/>
                <a:gridCol w="428628"/>
              </a:tblGrid>
              <a:tr h="214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Avenue (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Авеню)</a:t>
                      </a:r>
                      <a:endParaRPr lang="en-US" sz="1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04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Pattern (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Паттерн)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043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Wave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 (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Вэйв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0436">
                <a:tc>
                  <a:txBody>
                    <a:bodyPr/>
                    <a:lstStyle/>
                    <a:p>
                      <a:r>
                        <a:rPr lang="en-US" sz="1000" b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Saund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 (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Саунд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043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River (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Ривер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)</a:t>
                      </a:r>
                      <a:endParaRPr lang="en-US" sz="1000" b="1" dirty="0" smtClean="0">
                        <a:solidFill>
                          <a:schemeClr val="tx1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043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Rain (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Рэйн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40436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Terra (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Терра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)</a:t>
                      </a:r>
                      <a:endParaRPr lang="en-US" sz="1000" b="1" dirty="0" smtClean="0">
                        <a:solidFill>
                          <a:schemeClr val="tx1"/>
                        </a:solidFill>
                        <a:latin typeface="+mn-lt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6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Flower (</a:t>
                      </a:r>
                      <a:r>
                        <a:rPr lang="ru-RU" sz="1000" b="1" dirty="0" err="1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Флауэр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  <a:cs typeface="Calibri" pitchFamily="34" charset="0"/>
                        </a:rPr>
                        <a:t>)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000125" y="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Дизайнерская коллекция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7715272" y="214313"/>
            <a:ext cx="1428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Серия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TextBox 41"/>
          <p:cNvSpPr txBox="1">
            <a:spLocks noChangeArrowheads="1"/>
          </p:cNvSpPr>
          <p:nvPr/>
        </p:nvSpPr>
        <p:spPr bwMode="auto">
          <a:xfrm>
            <a:off x="1000125" y="2143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Contemporary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357158" y="785794"/>
          <a:ext cx="38576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418"/>
                <a:gridCol w="22302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Авеню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Avenue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9" name="Таблица 38"/>
          <p:cNvGraphicFramePr>
            <a:graphicFrameLocks noGrp="1"/>
          </p:cNvGraphicFramePr>
          <p:nvPr/>
        </p:nvGraphicFramePr>
        <p:xfrm>
          <a:off x="357158" y="5643578"/>
          <a:ext cx="38576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</a:rPr>
                        <a:t>Снаружи/внутри: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Д-6,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«Белый», цвет полотна и короба: муар «Белый»,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фурнитура: 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6" name="Рисунок 15" descr="ВН 50 черно-серый_3621 (перевернуть)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642918"/>
            <a:ext cx="972000" cy="1944000"/>
          </a:xfrm>
          <a:prstGeom prst="rect">
            <a:avLst/>
          </a:prstGeom>
        </p:spPr>
      </p:pic>
      <p:pic>
        <p:nvPicPr>
          <p:cNvPr id="19" name="Рисунок 18" descr="СН 50 черно-серый_3621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1570" y="642918"/>
            <a:ext cx="972000" cy="1944000"/>
          </a:xfrm>
          <a:prstGeom prst="rect">
            <a:avLst/>
          </a:prstGeom>
        </p:spPr>
      </p:pic>
      <p:pic>
        <p:nvPicPr>
          <p:cNvPr id="20" name="Рисунок 19" descr="СН 51 слоновая кость_3489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1570" y="2672088"/>
            <a:ext cx="972000" cy="1944000"/>
          </a:xfrm>
          <a:prstGeom prst="rect">
            <a:avLst/>
          </a:prstGeom>
        </p:spPr>
      </p:pic>
      <p:pic>
        <p:nvPicPr>
          <p:cNvPr id="22" name="Рисунок 21" descr="ВН 51 слоновая кость_3489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2672088"/>
            <a:ext cx="972000" cy="1944000"/>
          </a:xfrm>
          <a:prstGeom prst="rect">
            <a:avLst/>
          </a:prstGeom>
        </p:spPr>
      </p:pic>
      <p:pic>
        <p:nvPicPr>
          <p:cNvPr id="23" name="Рисунок 22" descr="СН Авеню бел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4" y="1285860"/>
            <a:ext cx="1944000" cy="4320000"/>
          </a:xfrm>
          <a:prstGeom prst="rect">
            <a:avLst/>
          </a:prstGeom>
        </p:spPr>
      </p:pic>
      <p:pic>
        <p:nvPicPr>
          <p:cNvPr id="24" name="Рисунок 23" descr="ВН Авеню бел.jpg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57422" y="1285860"/>
            <a:ext cx="1944000" cy="4320000"/>
          </a:xfrm>
          <a:prstGeom prst="rect">
            <a:avLst/>
          </a:prstGeom>
        </p:spPr>
      </p:pic>
      <p:sp>
        <p:nvSpPr>
          <p:cNvPr id="27" name="Line 2"/>
          <p:cNvSpPr/>
          <p:nvPr/>
        </p:nvSpPr>
        <p:spPr>
          <a:xfrm flipH="1">
            <a:off x="4570920" y="720"/>
            <a:ext cx="1800" cy="685800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7072330" y="2643183"/>
          <a:ext cx="2000232" cy="183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522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Avenue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.03.0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2204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7567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Д-6,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Д-6,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5873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«Слоновая кость»,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245867"/>
              </p:ext>
            </p:extLst>
          </p:nvPr>
        </p:nvGraphicFramePr>
        <p:xfrm>
          <a:off x="7072330" y="626059"/>
          <a:ext cx="2000232" cy="188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695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Avenue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.02.0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69530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859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Д-6,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Д-6,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6595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«Черно-серый»,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7072330" y="4714884"/>
          <a:ext cx="2000232" cy="18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3106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Avenue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.04.0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1065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125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Д-6,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Д-6,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2561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«Коричневый»,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2" name="Рисунок 31" descr="ВН Авеню (Avenue) коричневый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75383" y="4714884"/>
            <a:ext cx="972000" cy="1944000"/>
          </a:xfrm>
          <a:prstGeom prst="rect">
            <a:avLst/>
          </a:prstGeom>
        </p:spPr>
      </p:pic>
      <p:pic>
        <p:nvPicPr>
          <p:cNvPr id="33" name="Рисунок 32" descr="СН Авеню (Avenue) коричневый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93610" y="4714884"/>
            <a:ext cx="972000" cy="19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000125" y="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Дизайнерская коллекция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7715272" y="214313"/>
            <a:ext cx="1428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Серия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TextBox 41"/>
          <p:cNvSpPr txBox="1">
            <a:spLocks noChangeArrowheads="1"/>
          </p:cNvSpPr>
          <p:nvPr/>
        </p:nvSpPr>
        <p:spPr bwMode="auto">
          <a:xfrm>
            <a:off x="1000125" y="2143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Contemporary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285720" y="857232"/>
          <a:ext cx="39290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555"/>
                <a:gridCol w="22715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Паттерн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Pattern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5" name="Line 2"/>
          <p:cNvSpPr/>
          <p:nvPr/>
        </p:nvSpPr>
        <p:spPr>
          <a:xfrm flipH="1">
            <a:off x="4570920" y="720"/>
            <a:ext cx="1800" cy="685800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072330" y="2709926"/>
          <a:ext cx="2000232" cy="183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522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Pattern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.03.0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2204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7567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Д-7,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Д-7,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5873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«Слоновая кость»,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072330" y="626059"/>
          <a:ext cx="2000232" cy="188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695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Pattern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.02.0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69530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859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Д-7,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Д-7,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6595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«Черно-серый»,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7072330" y="4771250"/>
          <a:ext cx="2000232" cy="18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3106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Pattern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.04.0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1065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125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Д-7,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Д-7,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2561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«Коричневый»,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214282" y="5643578"/>
          <a:ext cx="41434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</a:rPr>
                        <a:t>Снаружи/внутри: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Д-7,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«Белый», цвет полотна и короба: муар «Белый»,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фурнитура: 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0" name="Рисунок 19" descr="ВН Паттерн бел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2248" y="1285860"/>
            <a:ext cx="1944000" cy="4320000"/>
          </a:xfrm>
          <a:prstGeom prst="rect">
            <a:avLst/>
          </a:prstGeom>
        </p:spPr>
      </p:pic>
      <p:pic>
        <p:nvPicPr>
          <p:cNvPr id="22" name="Рисунок 21" descr="СН Паттерн бел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46" y="1285860"/>
            <a:ext cx="1944000" cy="4320000"/>
          </a:xfrm>
          <a:prstGeom prst="rect">
            <a:avLst/>
          </a:prstGeom>
        </p:spPr>
      </p:pic>
      <p:pic>
        <p:nvPicPr>
          <p:cNvPr id="23" name="Рисунок 22" descr="ВН 48 черно-серый_3627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8720" y="642918"/>
            <a:ext cx="972000" cy="1944000"/>
          </a:xfrm>
          <a:prstGeom prst="rect">
            <a:avLst/>
          </a:prstGeom>
        </p:spPr>
      </p:pic>
      <p:pic>
        <p:nvPicPr>
          <p:cNvPr id="33" name="Рисунок 32" descr="ВН49 слоновая кость_3497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714620"/>
            <a:ext cx="972000" cy="1944000"/>
          </a:xfrm>
          <a:prstGeom prst="rect">
            <a:avLst/>
          </a:prstGeom>
        </p:spPr>
      </p:pic>
      <p:pic>
        <p:nvPicPr>
          <p:cNvPr id="34" name="Рисунок 33" descr="СН 48 черно-серый_3627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48731" y="642918"/>
            <a:ext cx="972000" cy="1944000"/>
          </a:xfrm>
          <a:prstGeom prst="rect">
            <a:avLst/>
          </a:prstGeom>
        </p:spPr>
      </p:pic>
      <p:pic>
        <p:nvPicPr>
          <p:cNvPr id="35" name="Рисунок 34" descr="СН49 слоновая кость_3497.jpg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2714620"/>
            <a:ext cx="972000" cy="1944000"/>
          </a:xfrm>
          <a:prstGeom prst="rect">
            <a:avLst/>
          </a:prstGeom>
        </p:spPr>
      </p:pic>
      <p:pic>
        <p:nvPicPr>
          <p:cNvPr id="25" name="Рисунок 24" descr="ВН Паттерн (Pattern) коричневый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07288" y="4764000"/>
            <a:ext cx="972000" cy="1944000"/>
          </a:xfrm>
          <a:prstGeom prst="rect">
            <a:avLst/>
          </a:prstGeom>
        </p:spPr>
      </p:pic>
      <p:pic>
        <p:nvPicPr>
          <p:cNvPr id="26" name="Рисунок 25" descr="СН Паттерн (Pattern) коричневый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52" y="4771148"/>
            <a:ext cx="972000" cy="19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000125" y="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Дизайнерская коллекция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7715272" y="214313"/>
            <a:ext cx="1428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Серия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TextBox 41"/>
          <p:cNvSpPr txBox="1">
            <a:spLocks noChangeArrowheads="1"/>
          </p:cNvSpPr>
          <p:nvPr/>
        </p:nvSpPr>
        <p:spPr bwMode="auto">
          <a:xfrm>
            <a:off x="1000125" y="2143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Contemporary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285720" y="1000108"/>
          <a:ext cx="39290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555"/>
                <a:gridCol w="22715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Вэйв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Wave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11" descr="ВН 43 черно-серый_3522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642918"/>
            <a:ext cx="972000" cy="1944000"/>
          </a:xfrm>
          <a:prstGeom prst="rect">
            <a:avLst/>
          </a:prstGeom>
        </p:spPr>
      </p:pic>
      <p:pic>
        <p:nvPicPr>
          <p:cNvPr id="13" name="Рисунок 12" descr="ВН 44 слоновая кость_3454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2714620"/>
            <a:ext cx="972000" cy="1944000"/>
          </a:xfrm>
          <a:prstGeom prst="rect">
            <a:avLst/>
          </a:prstGeom>
        </p:spPr>
      </p:pic>
      <p:pic>
        <p:nvPicPr>
          <p:cNvPr id="18" name="Рисунок 17" descr="СН 42 белый_3517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546" y="1285860"/>
            <a:ext cx="1944000" cy="4320000"/>
          </a:xfrm>
          <a:prstGeom prst="rect">
            <a:avLst/>
          </a:prstGeom>
        </p:spPr>
      </p:pic>
      <p:pic>
        <p:nvPicPr>
          <p:cNvPr id="19" name="Рисунок 18" descr="СН 43 черно-серый_3522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642918"/>
            <a:ext cx="972000" cy="1944000"/>
          </a:xfrm>
          <a:prstGeom prst="rect">
            <a:avLst/>
          </a:prstGeom>
        </p:spPr>
      </p:pic>
      <p:pic>
        <p:nvPicPr>
          <p:cNvPr id="20" name="Рисунок 19" descr="СН 44 слоновая кость_3454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2714620"/>
            <a:ext cx="972000" cy="1944000"/>
          </a:xfrm>
          <a:prstGeom prst="rect">
            <a:avLst/>
          </a:prstGeom>
        </p:spPr>
      </p:pic>
      <p:pic>
        <p:nvPicPr>
          <p:cNvPr id="14" name="Рисунок 13" descr="ВН 42 белый_35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76541" y="1285860"/>
            <a:ext cx="1838269" cy="4320000"/>
          </a:xfrm>
          <a:prstGeom prst="rect">
            <a:avLst/>
          </a:prstGeom>
        </p:spPr>
      </p:pic>
      <p:sp>
        <p:nvSpPr>
          <p:cNvPr id="15" name="Line 2"/>
          <p:cNvSpPr/>
          <p:nvPr/>
        </p:nvSpPr>
        <p:spPr>
          <a:xfrm flipH="1">
            <a:off x="4570920" y="720"/>
            <a:ext cx="1800" cy="685800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072330" y="2709926"/>
          <a:ext cx="2000232" cy="183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522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Wave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.03.0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2204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7567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Д-9,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Д-9,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5873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«Слоновая кость»,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072330" y="626059"/>
          <a:ext cx="2000232" cy="188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695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Wave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.02.0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69530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859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Д-9,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Д-9,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6595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«Черно-серый»,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7072330" y="4714884"/>
          <a:ext cx="2000232" cy="18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3106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Wave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.04.0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1065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125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Д-9,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Д-9,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2561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«Коричневый»,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357158" y="5643578"/>
          <a:ext cx="385765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</a:rPr>
                        <a:t>Снаружи/внутри: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Д-9,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«Белый», цвет полотна и короба: муар «Белый»,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фурнитура: 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5" name="Рисунок 24" descr="ВН 42 коричневый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95119" y="4774633"/>
            <a:ext cx="972000" cy="1944000"/>
          </a:xfrm>
          <a:prstGeom prst="rect">
            <a:avLst/>
          </a:prstGeom>
        </p:spPr>
      </p:pic>
      <p:pic>
        <p:nvPicPr>
          <p:cNvPr id="26" name="Рисунок 25" descr="СН 42 коричневый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52" y="4786322"/>
            <a:ext cx="972000" cy="19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000125" y="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Дизайнерская коллекция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7715272" y="214313"/>
            <a:ext cx="1428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Серия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TextBox 41"/>
          <p:cNvSpPr txBox="1">
            <a:spLocks noChangeArrowheads="1"/>
          </p:cNvSpPr>
          <p:nvPr/>
        </p:nvSpPr>
        <p:spPr bwMode="auto">
          <a:xfrm>
            <a:off x="1000125" y="2143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Contemporary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285720" y="1000108"/>
          <a:ext cx="39290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555"/>
                <a:gridCol w="22715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Саунд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Sound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5" name="Line 2"/>
          <p:cNvSpPr/>
          <p:nvPr/>
        </p:nvSpPr>
        <p:spPr>
          <a:xfrm flipH="1">
            <a:off x="4570920" y="720"/>
            <a:ext cx="1800" cy="685800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072330" y="2709926"/>
          <a:ext cx="2000232" cy="183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522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Sound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.03.0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2204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7567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Д-4,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Д-4,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5873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«Слоновая кость»,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072330" y="626059"/>
          <a:ext cx="2000232" cy="188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695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Sound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.02.0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69530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859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Д-4,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Д-4,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6595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«Черно-серый»,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7072330" y="4771250"/>
          <a:ext cx="2000232" cy="18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3106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Sound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.04.0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1065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125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Д-4,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Д-4,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2561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«Коричневый»,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214282" y="5643578"/>
          <a:ext cx="41434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</a:rPr>
                        <a:t>Снаружи/внутри: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Д-4,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«Белый», цвет полотна и короба: муар «Белый»,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фурнитура: 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5" name="Рисунок 24" descr="ВН 1 белый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1285860"/>
            <a:ext cx="1944000" cy="4320000"/>
          </a:xfrm>
          <a:prstGeom prst="rect">
            <a:avLst/>
          </a:prstGeom>
        </p:spPr>
      </p:pic>
      <p:pic>
        <p:nvPicPr>
          <p:cNvPr id="26" name="Рисунок 25" descr="СН 1 белый (1)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108" y="1285860"/>
            <a:ext cx="1944000" cy="4320000"/>
          </a:xfrm>
          <a:prstGeom prst="rect">
            <a:avLst/>
          </a:prstGeom>
        </p:spPr>
      </p:pic>
      <p:pic>
        <p:nvPicPr>
          <p:cNvPr id="27" name="Рисунок 26" descr="ВН 1 слоновая кость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7454" y="2714620"/>
            <a:ext cx="972000" cy="1944000"/>
          </a:xfrm>
          <a:prstGeom prst="rect">
            <a:avLst/>
          </a:prstGeom>
        </p:spPr>
      </p:pic>
      <p:pic>
        <p:nvPicPr>
          <p:cNvPr id="28" name="Рисунок 27" descr="ВН 1 черно- серый (1)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642918"/>
            <a:ext cx="972000" cy="1944000"/>
          </a:xfrm>
          <a:prstGeom prst="rect">
            <a:avLst/>
          </a:prstGeom>
        </p:spPr>
      </p:pic>
      <p:pic>
        <p:nvPicPr>
          <p:cNvPr id="29" name="Рисунок 28" descr="СН 1 черно- серый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642918"/>
            <a:ext cx="972000" cy="1944000"/>
          </a:xfrm>
          <a:prstGeom prst="rect">
            <a:avLst/>
          </a:prstGeom>
        </p:spPr>
      </p:pic>
      <p:pic>
        <p:nvPicPr>
          <p:cNvPr id="30" name="Рисунок 29" descr="СН 1 слоновая кость (2).jpg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42578" y="2714620"/>
            <a:ext cx="972000" cy="1944000"/>
          </a:xfrm>
          <a:prstGeom prst="rect">
            <a:avLst/>
          </a:prstGeom>
        </p:spPr>
      </p:pic>
      <p:pic>
        <p:nvPicPr>
          <p:cNvPr id="20" name="Рисунок 19" descr="ВН 1 коричневый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60368" y="4774633"/>
            <a:ext cx="972000" cy="1944000"/>
          </a:xfrm>
          <a:prstGeom prst="rect">
            <a:avLst/>
          </a:prstGeom>
        </p:spPr>
      </p:pic>
      <p:pic>
        <p:nvPicPr>
          <p:cNvPr id="22" name="Рисунок 21" descr="СН 1 коричневый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52" y="4775689"/>
            <a:ext cx="972000" cy="19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000125" y="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Дизайнерская коллекция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7715272" y="214313"/>
            <a:ext cx="1428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Серия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TextBox 41"/>
          <p:cNvSpPr txBox="1">
            <a:spLocks noChangeArrowheads="1"/>
          </p:cNvSpPr>
          <p:nvPr/>
        </p:nvSpPr>
        <p:spPr bwMode="auto">
          <a:xfrm>
            <a:off x="1000125" y="2143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Contemporary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285720" y="857232"/>
          <a:ext cx="39290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555"/>
                <a:gridCol w="22715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Ривер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River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5" name="Line 2"/>
          <p:cNvSpPr/>
          <p:nvPr/>
        </p:nvSpPr>
        <p:spPr>
          <a:xfrm flipH="1">
            <a:off x="4570920" y="720"/>
            <a:ext cx="1800" cy="685800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072330" y="2709926"/>
          <a:ext cx="2000232" cy="183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522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River 100</a:t>
                      </a: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.03.0</a:t>
                      </a:r>
                      <a:r>
                        <a:rPr lang="en-US" sz="12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2204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7567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Д-8,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Д-8,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5873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«Слоновая кость»,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072330" y="626059"/>
          <a:ext cx="2000232" cy="188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695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River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.02.0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69530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859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Д-8,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Д-8,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6595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«Черно-серый»,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101213"/>
              </p:ext>
            </p:extLst>
          </p:nvPr>
        </p:nvGraphicFramePr>
        <p:xfrm>
          <a:off x="7072330" y="4771250"/>
          <a:ext cx="2000232" cy="18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3106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River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.04.0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1065"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125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Д-8,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Д-8,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2561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«Коричневый»,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214282" y="5643578"/>
          <a:ext cx="41434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</a:rPr>
                        <a:t>Снаружи/внутри: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Д-8,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«Белый», цвет полотна и короба: муар «Белый»,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фурнитура: 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5" name="Рисунок 24" descr="ВН Ривер бел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2248" y="1214422"/>
            <a:ext cx="1944000" cy="4320000"/>
          </a:xfrm>
          <a:prstGeom prst="rect">
            <a:avLst/>
          </a:prstGeom>
        </p:spPr>
      </p:pic>
      <p:pic>
        <p:nvPicPr>
          <p:cNvPr id="26" name="Рисунок 25" descr="СН Ривер бел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214422"/>
            <a:ext cx="1944000" cy="4320000"/>
          </a:xfrm>
          <a:prstGeom prst="rect">
            <a:avLst/>
          </a:prstGeom>
        </p:spPr>
      </p:pic>
      <p:pic>
        <p:nvPicPr>
          <p:cNvPr id="27" name="Рисунок 26" descr="ВН 46  черно-серый_3641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642918"/>
            <a:ext cx="972000" cy="1944000"/>
          </a:xfrm>
          <a:prstGeom prst="rect">
            <a:avLst/>
          </a:prstGeom>
        </p:spPr>
      </p:pic>
      <p:pic>
        <p:nvPicPr>
          <p:cNvPr id="28" name="Рисунок 27" descr="ВН47 слоновая кость_3561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714620"/>
            <a:ext cx="972000" cy="1944000"/>
          </a:xfrm>
          <a:prstGeom prst="rect">
            <a:avLst/>
          </a:prstGeom>
        </p:spPr>
      </p:pic>
      <p:pic>
        <p:nvPicPr>
          <p:cNvPr id="29" name="Рисунок 28" descr="СН 46  черно-серый_3641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6314" y="642918"/>
            <a:ext cx="972000" cy="1944000"/>
          </a:xfrm>
          <a:prstGeom prst="rect">
            <a:avLst/>
          </a:prstGeom>
        </p:spPr>
      </p:pic>
      <p:pic>
        <p:nvPicPr>
          <p:cNvPr id="30" name="Рисунок 29" descr="СН47 слоновая кость_3561.jpg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6314" y="2714620"/>
            <a:ext cx="972000" cy="1944000"/>
          </a:xfrm>
          <a:prstGeom prst="rect">
            <a:avLst/>
          </a:prstGeom>
        </p:spPr>
      </p:pic>
      <p:pic>
        <p:nvPicPr>
          <p:cNvPr id="20" name="Рисунок 19" descr="ВН Ривер+(River)+(2) коричневый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88613" y="4778788"/>
            <a:ext cx="972000" cy="1944000"/>
          </a:xfrm>
          <a:prstGeom prst="rect">
            <a:avLst/>
          </a:prstGeom>
        </p:spPr>
      </p:pic>
      <p:pic>
        <p:nvPicPr>
          <p:cNvPr id="22" name="Рисунок 21" descr="СН Ривер+(River)+(2) коричневый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6314" y="4786322"/>
            <a:ext cx="972000" cy="19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000125" y="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latin typeface="Calibri" pitchFamily="34" charset="0"/>
              </a:rPr>
              <a:t>Дизайнерская коллекция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7715272" y="214313"/>
            <a:ext cx="1428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itchFamily="34" charset="0"/>
              </a:rPr>
              <a:t>Серия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10</a:t>
            </a:r>
            <a:r>
              <a:rPr lang="ru-RU" dirty="0" smtClean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3" name="TextBox 41"/>
          <p:cNvSpPr txBox="1">
            <a:spLocks noChangeArrowheads="1"/>
          </p:cNvSpPr>
          <p:nvPr/>
        </p:nvSpPr>
        <p:spPr bwMode="auto">
          <a:xfrm>
            <a:off x="1000125" y="2143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Contemporary</a:t>
            </a:r>
            <a:endParaRPr 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pPr>
              <a:defRPr/>
            </a:pPr>
            <a:fld id="{945B9E20-1175-42FE-8C25-DA7881FF7018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285720" y="857232"/>
          <a:ext cx="39290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555"/>
                <a:gridCol w="22715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Рэйн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Rain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5" name="Line 2"/>
          <p:cNvSpPr/>
          <p:nvPr/>
        </p:nvSpPr>
        <p:spPr>
          <a:xfrm flipH="1">
            <a:off x="4570920" y="720"/>
            <a:ext cx="1800" cy="6858000"/>
          </a:xfrm>
          <a:prstGeom prst="line">
            <a:avLst/>
          </a:prstGeom>
          <a:ln w="9360">
            <a:solidFill>
              <a:srgbClr val="4A7EB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072330" y="2709926"/>
          <a:ext cx="2000232" cy="183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522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Rain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.03.0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2204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7567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Д-5,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Д-5,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«Слоновая кость»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05873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«Слоновая кость»,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072330" y="626059"/>
          <a:ext cx="2000232" cy="188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695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Rain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.02.0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69530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859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Д-5,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Д-5,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«Черно-серый»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6595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«Черно-серый»,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7072330" y="4771250"/>
          <a:ext cx="2000232" cy="187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1071538"/>
              </a:tblGrid>
              <a:tr h="23106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Rain 100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.04.0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HvCh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1065">
                <a:tc gridSpan="2"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Calibri" pitchFamily="34" charset="0"/>
                          <a:cs typeface="Calibri" pitchFamily="34" charset="0"/>
                        </a:rPr>
                        <a:t>49775 руб.</a:t>
                      </a:r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801259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Снаружи</a:t>
                      </a:r>
                      <a:r>
                        <a:rPr lang="ru-RU" sz="80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</a:rPr>
                        <a:t>: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Д-5,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1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+mn-ea"/>
                          <a:cs typeface="+mn-cs"/>
                        </a:rPr>
                        <a:t>Внутри: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Д-5,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«Коричневый»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22561">
                <a:tc gridSpan="2"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полотна и короба: муар «Коричневый», фурнитура: </a:t>
                      </a:r>
                      <a:r>
                        <a:rPr lang="en-US" sz="800" dirty="0" smtClean="0"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dirty="0" smtClean="0"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214282" y="5643578"/>
          <a:ext cx="41434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</a:rPr>
                        <a:t>Снаружи/внутри: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фрез. Д-5,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err="1" smtClean="0">
                          <a:solidFill>
                            <a:schemeClr val="tx1"/>
                          </a:solidFill>
                        </a:rPr>
                        <a:t>SteelLak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, цвет «Белый», цвет полотна и короба: муар «Белый»,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фурнитура: 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Hoppe,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цвет  хром</a:t>
                      </a:r>
                      <a:endParaRPr lang="en-US" sz="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0" name="Рисунок 19" descr="ВН Рэйн бел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3686" y="1214422"/>
            <a:ext cx="1944000" cy="4320000"/>
          </a:xfrm>
          <a:prstGeom prst="rect">
            <a:avLst/>
          </a:prstGeom>
        </p:spPr>
      </p:pic>
      <p:pic>
        <p:nvPicPr>
          <p:cNvPr id="22" name="Рисунок 21" descr="СН Рэйн бел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214422"/>
            <a:ext cx="1944000" cy="4320000"/>
          </a:xfrm>
          <a:prstGeom prst="rect">
            <a:avLst/>
          </a:prstGeom>
        </p:spPr>
      </p:pic>
      <p:pic>
        <p:nvPicPr>
          <p:cNvPr id="23" name="Рисунок 22" descr="ВН 40 черно-серый_3635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642918"/>
            <a:ext cx="972000" cy="1944000"/>
          </a:xfrm>
          <a:prstGeom prst="rect">
            <a:avLst/>
          </a:prstGeom>
        </p:spPr>
      </p:pic>
      <p:pic>
        <p:nvPicPr>
          <p:cNvPr id="33" name="Рисунок 32" descr="ВН 41 слоновая кость_3578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714620"/>
            <a:ext cx="972000" cy="1944000"/>
          </a:xfrm>
          <a:prstGeom prst="rect">
            <a:avLst/>
          </a:prstGeom>
        </p:spPr>
      </p:pic>
      <p:pic>
        <p:nvPicPr>
          <p:cNvPr id="34" name="Рисунок 33" descr="СН 40 черно-серый_3635.jp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642918"/>
            <a:ext cx="972000" cy="1944000"/>
          </a:xfrm>
          <a:prstGeom prst="rect">
            <a:avLst/>
          </a:prstGeom>
        </p:spPr>
      </p:pic>
      <p:pic>
        <p:nvPicPr>
          <p:cNvPr id="35" name="Рисунок 34" descr="СН 41 слоновая кость_3578.jpg"/>
          <p:cNvPicPr preferRelativeResize="0"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57752" y="2714620"/>
            <a:ext cx="972000" cy="1944000"/>
          </a:xfrm>
          <a:prstGeom prst="rect">
            <a:avLst/>
          </a:prstGeom>
        </p:spPr>
      </p:pic>
      <p:pic>
        <p:nvPicPr>
          <p:cNvPr id="25" name="Рисунок 24" descr="ВН Рэйн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99364" y="4785266"/>
            <a:ext cx="972000" cy="1944000"/>
          </a:xfrm>
          <a:prstGeom prst="rect">
            <a:avLst/>
          </a:prstGeom>
        </p:spPr>
      </p:pic>
      <p:pic>
        <p:nvPicPr>
          <p:cNvPr id="26" name="Рисунок 25" descr="СН Рэйн коричневый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52" y="4786322"/>
            <a:ext cx="972000" cy="19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14608</TotalTime>
  <Words>2126</Words>
  <Application>Microsoft Office PowerPoint</Application>
  <PresentationFormat>Экран (4:3)</PresentationFormat>
  <Paragraphs>370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KodchiangUPC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Marketing2</dc:creator>
  <cp:lastModifiedBy>Ilyin Vladimir (Ильин Владимир Владимирович)</cp:lastModifiedBy>
  <cp:revision>1805</cp:revision>
  <cp:lastPrinted>2016-01-15T08:50:36Z</cp:lastPrinted>
  <dcterms:created xsi:type="dcterms:W3CDTF">2015-11-04T06:44:01Z</dcterms:created>
  <dcterms:modified xsi:type="dcterms:W3CDTF">2016-07-26T10:57:53Z</dcterms:modified>
</cp:coreProperties>
</file>